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72" r:id="rId14"/>
    <p:sldId id="273" r:id="rId15"/>
    <p:sldId id="274" r:id="rId16"/>
    <p:sldId id="275" r:id="rId17"/>
    <p:sldId id="276" r:id="rId18"/>
    <p:sldId id="278"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13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998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0271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6596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0064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9447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8076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5857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128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13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77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840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111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520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575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844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787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D6E9DEC-419B-4CC5-A080-3B06BD5A8291}" type="datetimeFigureOut">
              <a:rPr lang="en-US" smtClean="0"/>
              <a:t>1/13/2017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05446"/>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ABOVE BULLYING</a:t>
            </a:r>
            <a:endParaRPr lang="en-US" dirty="0"/>
          </a:p>
        </p:txBody>
      </p:sp>
      <p:sp>
        <p:nvSpPr>
          <p:cNvPr id="3" name="Subtitle 2"/>
          <p:cNvSpPr>
            <a:spLocks noGrp="1"/>
          </p:cNvSpPr>
          <p:nvPr>
            <p:ph type="subTitle" idx="1"/>
          </p:nvPr>
        </p:nvSpPr>
        <p:spPr/>
        <p:txBody>
          <a:bodyPr>
            <a:normAutofit/>
          </a:bodyPr>
          <a:lstStyle/>
          <a:p>
            <a:r>
              <a:rPr lang="en-US" sz="3600" dirty="0" smtClean="0"/>
              <a:t>Being an </a:t>
            </a:r>
            <a:r>
              <a:rPr lang="en-US" sz="3600" dirty="0" err="1" smtClean="0"/>
              <a:t>Upstander</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8112" y="1600828"/>
            <a:ext cx="3810532" cy="1105054"/>
          </a:xfrm>
          <a:prstGeom prst="rect">
            <a:avLst/>
          </a:prstGeom>
        </p:spPr>
      </p:pic>
    </p:spTree>
    <p:extLst>
      <p:ext uri="{BB962C8B-B14F-4D97-AF65-F5344CB8AC3E}">
        <p14:creationId xmlns:p14="http://schemas.microsoft.com/office/powerpoint/2010/main" val="1955329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58847"/>
            <a:ext cx="6096000" cy="6740307"/>
          </a:xfrm>
          <a:prstGeom prst="rect">
            <a:avLst/>
          </a:prstGeom>
        </p:spPr>
        <p:txBody>
          <a:bodyPr>
            <a:spAutoFit/>
          </a:bodyPr>
          <a:lstStyle/>
          <a:p>
            <a:r>
              <a:rPr lang="en-US" b="1" dirty="0">
                <a:solidFill>
                  <a:srgbClr val="FF0000"/>
                </a:solidFill>
                <a:latin typeface="Arial-BoldMT"/>
              </a:rPr>
              <a:t>Here are FIVE ways to REACT to Cyberbullying:</a:t>
            </a:r>
          </a:p>
          <a:p>
            <a:r>
              <a:rPr lang="en-US" b="1" dirty="0" smtClean="0">
                <a:solidFill>
                  <a:srgbClr val="FF0000"/>
                </a:solidFill>
                <a:latin typeface="Arial-BoldMT"/>
              </a:rPr>
              <a:t>Ignore</a:t>
            </a:r>
            <a:r>
              <a:rPr lang="en-US" dirty="0" smtClean="0">
                <a:latin typeface="ArialMT"/>
              </a:rPr>
              <a:t>—Most </a:t>
            </a:r>
            <a:r>
              <a:rPr lang="en-US" dirty="0">
                <a:latin typeface="ArialMT"/>
              </a:rPr>
              <a:t>experts advise victims not to respond to “minor teasing or name</a:t>
            </a:r>
          </a:p>
          <a:p>
            <a:r>
              <a:rPr lang="en-US" dirty="0">
                <a:latin typeface="ArialMT"/>
              </a:rPr>
              <a:t>calling” if they can avoid it. Sometimes bullies are encouraged by seeing a</a:t>
            </a:r>
          </a:p>
          <a:p>
            <a:r>
              <a:rPr lang="en-US" dirty="0">
                <a:latin typeface="ArialMT"/>
              </a:rPr>
              <a:t>reaction.</a:t>
            </a:r>
          </a:p>
          <a:p>
            <a:r>
              <a:rPr lang="en-US" dirty="0" smtClean="0">
                <a:latin typeface="Symbol" panose="05050102010706020507" pitchFamily="18" charset="2"/>
              </a:rPr>
              <a:t> </a:t>
            </a:r>
            <a:r>
              <a:rPr lang="en-US" b="1" dirty="0">
                <a:solidFill>
                  <a:srgbClr val="FF0000"/>
                </a:solidFill>
                <a:latin typeface="Arial-BoldMT"/>
              </a:rPr>
              <a:t>Record</a:t>
            </a:r>
            <a:r>
              <a:rPr lang="en-US" dirty="0">
                <a:latin typeface="ArialMT"/>
              </a:rPr>
              <a:t>—Keep a record of bullying messages you receive—in hard copy. If you</a:t>
            </a:r>
          </a:p>
          <a:p>
            <a:r>
              <a:rPr lang="en-US" dirty="0">
                <a:latin typeface="ArialMT"/>
              </a:rPr>
              <a:t>can show an adult either the messages themselves or a diary of when you</a:t>
            </a:r>
          </a:p>
          <a:p>
            <a:r>
              <a:rPr lang="en-US" dirty="0">
                <a:latin typeface="ArialMT"/>
              </a:rPr>
              <a:t>received them, it may be easier to verify what went on and who the bully was.</a:t>
            </a:r>
          </a:p>
          <a:p>
            <a:r>
              <a:rPr lang="en-US" dirty="0" smtClean="0">
                <a:latin typeface="Symbol" panose="05050102010706020507" pitchFamily="18" charset="2"/>
              </a:rPr>
              <a:t> </a:t>
            </a:r>
            <a:r>
              <a:rPr lang="en-US" b="1" dirty="0">
                <a:solidFill>
                  <a:srgbClr val="FF0000"/>
                </a:solidFill>
                <a:latin typeface="Arial-BoldMT"/>
              </a:rPr>
              <a:t>Reach out</a:t>
            </a:r>
            <a:r>
              <a:rPr lang="en-US" dirty="0" smtClean="0">
                <a:solidFill>
                  <a:srgbClr val="FF0000"/>
                </a:solidFill>
                <a:latin typeface="ArialMT"/>
              </a:rPr>
              <a:t>— </a:t>
            </a:r>
            <a:r>
              <a:rPr lang="en-US" dirty="0" smtClean="0">
                <a:latin typeface="ArialMT"/>
              </a:rPr>
              <a:t>Your</a:t>
            </a:r>
            <a:r>
              <a:rPr lang="en-US" dirty="0" smtClean="0">
                <a:solidFill>
                  <a:srgbClr val="FF0000"/>
                </a:solidFill>
                <a:latin typeface="ArialMT"/>
              </a:rPr>
              <a:t> </a:t>
            </a:r>
            <a:r>
              <a:rPr lang="en-US" dirty="0">
                <a:latin typeface="ArialMT"/>
              </a:rPr>
              <a:t>parents, a favorite teacher, school administrators, counselors,</a:t>
            </a:r>
          </a:p>
          <a:p>
            <a:r>
              <a:rPr lang="en-US" dirty="0">
                <a:latin typeface="ArialMT"/>
              </a:rPr>
              <a:t>and even police officers can help you deal with cyberbullying. Your state laws or</a:t>
            </a:r>
          </a:p>
          <a:p>
            <a:r>
              <a:rPr lang="en-US" dirty="0">
                <a:latin typeface="ArialMT"/>
              </a:rPr>
              <a:t>your school’s policies may have rules against cyberbullying that these trusted</a:t>
            </a:r>
          </a:p>
          <a:p>
            <a:r>
              <a:rPr lang="en-US" dirty="0">
                <a:latin typeface="ArialMT"/>
              </a:rPr>
              <a:t>adults can enlist to help you. It’s also helpful to talk to friends or a counselor so</a:t>
            </a:r>
          </a:p>
          <a:p>
            <a:r>
              <a:rPr lang="en-US" dirty="0">
                <a:latin typeface="ArialMT"/>
              </a:rPr>
              <a:t>you can get their support when you are feeling upset by hurtful comments. There</a:t>
            </a:r>
          </a:p>
          <a:p>
            <a:r>
              <a:rPr lang="en-US" dirty="0">
                <a:latin typeface="ArialMT"/>
              </a:rPr>
              <a:t>is no reason to suffer alone when you are the target of bullying.</a:t>
            </a:r>
            <a:endParaRPr lang="en-US" dirty="0"/>
          </a:p>
        </p:txBody>
      </p:sp>
    </p:spTree>
    <p:extLst>
      <p:ext uri="{BB962C8B-B14F-4D97-AF65-F5344CB8AC3E}">
        <p14:creationId xmlns:p14="http://schemas.microsoft.com/office/powerpoint/2010/main" val="973484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3970318"/>
          </a:xfrm>
          <a:prstGeom prst="rect">
            <a:avLst/>
          </a:prstGeom>
        </p:spPr>
        <p:txBody>
          <a:bodyPr>
            <a:spAutoFit/>
          </a:bodyPr>
          <a:lstStyle/>
          <a:p>
            <a:r>
              <a:rPr lang="en-US" dirty="0" smtClean="0">
                <a:solidFill>
                  <a:srgbClr val="FF0000"/>
                </a:solidFill>
              </a:rPr>
              <a:t>Cut </a:t>
            </a:r>
            <a:r>
              <a:rPr lang="en-US" dirty="0">
                <a:solidFill>
                  <a:srgbClr val="FF0000"/>
                </a:solidFill>
              </a:rPr>
              <a:t>off the bully</a:t>
            </a:r>
            <a:r>
              <a:rPr lang="en-US" dirty="0" smtClean="0">
                <a:solidFill>
                  <a:srgbClr val="FF0000"/>
                </a:solidFill>
              </a:rPr>
              <a:t>—</a:t>
            </a:r>
            <a:r>
              <a:rPr lang="en-US" dirty="0" smtClean="0"/>
              <a:t> The </a:t>
            </a:r>
            <a:r>
              <a:rPr lang="en-US" dirty="0"/>
              <a:t>National Crime Prevention Council advises victims to</a:t>
            </a:r>
          </a:p>
          <a:p>
            <a:r>
              <a:rPr lang="en-US" dirty="0"/>
              <a:t>stop all communication with the bully when possible. You may be able to block</a:t>
            </a:r>
          </a:p>
          <a:p>
            <a:r>
              <a:rPr lang="en-US" dirty="0"/>
              <a:t>their phone number so you no longer receive their calls or texts. If that’s not</a:t>
            </a:r>
          </a:p>
          <a:p>
            <a:r>
              <a:rPr lang="en-US" dirty="0"/>
              <a:t>possible, you might consider changing phone numbers. Facebook and instant</a:t>
            </a:r>
          </a:p>
          <a:p>
            <a:r>
              <a:rPr lang="en-US" dirty="0"/>
              <a:t>messenger providers allow you to block other users so that they can no longer</a:t>
            </a:r>
          </a:p>
          <a:p>
            <a:r>
              <a:rPr lang="en-US" dirty="0"/>
              <a:t>interact with you. If for some reason it’s not possible to block a cyberbully, you</a:t>
            </a:r>
          </a:p>
          <a:p>
            <a:r>
              <a:rPr lang="en-US" dirty="0"/>
              <a:t>can always screen their calls and delete their messages without opening them.</a:t>
            </a:r>
          </a:p>
        </p:txBody>
      </p:sp>
    </p:spTree>
    <p:extLst>
      <p:ext uri="{BB962C8B-B14F-4D97-AF65-F5344CB8AC3E}">
        <p14:creationId xmlns:p14="http://schemas.microsoft.com/office/powerpoint/2010/main" val="2281232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1344"/>
            <a:ext cx="6096000" cy="5355312"/>
          </a:xfrm>
          <a:prstGeom prst="rect">
            <a:avLst/>
          </a:prstGeom>
        </p:spPr>
        <p:txBody>
          <a:bodyPr>
            <a:spAutoFit/>
          </a:bodyPr>
          <a:lstStyle/>
          <a:p>
            <a:r>
              <a:rPr lang="en-US" dirty="0" smtClean="0">
                <a:solidFill>
                  <a:srgbClr val="FF0000"/>
                </a:solidFill>
              </a:rPr>
              <a:t>Go </a:t>
            </a:r>
            <a:r>
              <a:rPr lang="en-US" dirty="0">
                <a:solidFill>
                  <a:srgbClr val="FF0000"/>
                </a:solidFill>
              </a:rPr>
              <a:t>high-tech</a:t>
            </a:r>
            <a:r>
              <a:rPr lang="en-US" dirty="0" smtClean="0">
                <a:solidFill>
                  <a:srgbClr val="FF0000"/>
                </a:solidFill>
              </a:rPr>
              <a:t>— </a:t>
            </a:r>
            <a:r>
              <a:rPr lang="en-US" dirty="0" smtClean="0"/>
              <a:t>If</a:t>
            </a:r>
            <a:r>
              <a:rPr lang="en-US" dirty="0" smtClean="0">
                <a:solidFill>
                  <a:srgbClr val="FF0000"/>
                </a:solidFill>
              </a:rPr>
              <a:t> </a:t>
            </a:r>
            <a:r>
              <a:rPr lang="en-US" dirty="0"/>
              <a:t>you’re being bullied via a website, chances are that the bully is</a:t>
            </a:r>
          </a:p>
          <a:p>
            <a:r>
              <a:rPr lang="en-US" dirty="0"/>
              <a:t>going against the website’s terms of use. Reporting bullies to the website</a:t>
            </a:r>
          </a:p>
          <a:p>
            <a:r>
              <a:rPr lang="en-US" dirty="0"/>
              <a:t>administrator may get them kicked off the site. The National Crime Prevention</a:t>
            </a:r>
          </a:p>
          <a:p>
            <a:r>
              <a:rPr lang="en-US" dirty="0"/>
              <a:t>Council highlights that on Facebook and YouTube, some of the most popular</a:t>
            </a:r>
          </a:p>
          <a:p>
            <a:r>
              <a:rPr lang="en-US" dirty="0"/>
              <a:t>sites for cyber bullying activity, you can report cyber-bullying incidents to the</a:t>
            </a:r>
          </a:p>
          <a:p>
            <a:r>
              <a:rPr lang="en-US" dirty="0"/>
              <a:t>sites’ “safety centers.” The Cyber bullying Research Center also notes that your</a:t>
            </a:r>
          </a:p>
          <a:p>
            <a:r>
              <a:rPr lang="en-US" dirty="0"/>
              <a:t>parents can help by getting in touch with your internet service provider, cell</a:t>
            </a:r>
          </a:p>
          <a:p>
            <a:r>
              <a:rPr lang="en-US" dirty="0"/>
              <a:t>phone service provider, or content provider. In some cases, the providers can</a:t>
            </a:r>
          </a:p>
          <a:p>
            <a:r>
              <a:rPr lang="en-US" dirty="0"/>
              <a:t>look into the bullying incident to uncover an anonymous bully and may also be</a:t>
            </a:r>
          </a:p>
          <a:p>
            <a:r>
              <a:rPr lang="en-US" dirty="0"/>
              <a:t>able to take down offensive posts.</a:t>
            </a:r>
          </a:p>
        </p:txBody>
      </p:sp>
    </p:spTree>
    <p:extLst>
      <p:ext uri="{BB962C8B-B14F-4D97-AF65-F5344CB8AC3E}">
        <p14:creationId xmlns:p14="http://schemas.microsoft.com/office/powerpoint/2010/main" val="1227828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1344"/>
            <a:ext cx="6096000" cy="6186309"/>
          </a:xfrm>
          <a:prstGeom prst="rect">
            <a:avLst/>
          </a:prstGeom>
        </p:spPr>
        <p:txBody>
          <a:bodyPr>
            <a:spAutoFit/>
          </a:bodyPr>
          <a:lstStyle/>
          <a:p>
            <a:r>
              <a:rPr lang="en-US" b="1" dirty="0">
                <a:solidFill>
                  <a:srgbClr val="FF0000"/>
                </a:solidFill>
                <a:latin typeface="Arial-BoldMT"/>
              </a:rPr>
              <a:t>Here are THREE things NOT to do</a:t>
            </a:r>
            <a:r>
              <a:rPr lang="en-US" b="1" dirty="0" smtClean="0">
                <a:solidFill>
                  <a:srgbClr val="FF0000"/>
                </a:solidFill>
                <a:latin typeface="Arial-BoldMT"/>
              </a:rPr>
              <a:t>:</a:t>
            </a:r>
          </a:p>
          <a:p>
            <a:endParaRPr lang="en-US" b="1" dirty="0">
              <a:solidFill>
                <a:srgbClr val="FF0000"/>
              </a:solidFill>
              <a:latin typeface="Arial-BoldMT"/>
            </a:endParaRPr>
          </a:p>
          <a:p>
            <a:r>
              <a:rPr lang="en-US" dirty="0"/>
              <a:t>• </a:t>
            </a:r>
            <a:r>
              <a:rPr lang="en-US" dirty="0">
                <a:solidFill>
                  <a:srgbClr val="FF0000"/>
                </a:solidFill>
              </a:rPr>
              <a:t>Sink to the bully’s level</a:t>
            </a:r>
            <a:r>
              <a:rPr lang="en-US" dirty="0"/>
              <a:t>. Starting your own cyber bullying campaign against the</a:t>
            </a:r>
          </a:p>
          <a:p>
            <a:r>
              <a:rPr lang="en-US" dirty="0"/>
              <a:t>bully will get you nowhere, especially if you end up breaking state laws or school</a:t>
            </a:r>
          </a:p>
          <a:p>
            <a:r>
              <a:rPr lang="en-US" dirty="0"/>
              <a:t>rules</a:t>
            </a:r>
            <a:r>
              <a:rPr lang="en-US" dirty="0" smtClean="0"/>
              <a:t>.</a:t>
            </a:r>
          </a:p>
          <a:p>
            <a:endParaRPr lang="en-US" dirty="0"/>
          </a:p>
          <a:p>
            <a:r>
              <a:rPr lang="en-US" dirty="0">
                <a:solidFill>
                  <a:srgbClr val="FF0000"/>
                </a:solidFill>
              </a:rPr>
              <a:t>• Forward bullying content or messages</a:t>
            </a:r>
            <a:r>
              <a:rPr lang="en-US" dirty="0"/>
              <a:t>. If someone sends you a bullying</a:t>
            </a:r>
          </a:p>
          <a:p>
            <a:r>
              <a:rPr lang="en-US" dirty="0"/>
              <a:t>message, forwarding it to a friend only expands the problem. You never know</a:t>
            </a:r>
          </a:p>
          <a:p>
            <a:r>
              <a:rPr lang="en-US" dirty="0"/>
              <a:t>how far an email chain can go</a:t>
            </a:r>
            <a:r>
              <a:rPr lang="en-US" dirty="0" smtClean="0"/>
              <a:t>.</a:t>
            </a:r>
          </a:p>
          <a:p>
            <a:endParaRPr lang="en-US" dirty="0"/>
          </a:p>
          <a:p>
            <a:r>
              <a:rPr lang="en-US" dirty="0"/>
              <a:t>• </a:t>
            </a:r>
            <a:r>
              <a:rPr lang="en-US" dirty="0">
                <a:solidFill>
                  <a:srgbClr val="FF0000"/>
                </a:solidFill>
              </a:rPr>
              <a:t>Believe the bully. </a:t>
            </a:r>
            <a:r>
              <a:rPr lang="en-US" dirty="0"/>
              <a:t>Don’t let bullies destroy your self-esteem. No one deserves to</a:t>
            </a:r>
          </a:p>
          <a:p>
            <a:r>
              <a:rPr lang="en-US" dirty="0"/>
              <a:t>be harassed. Cyber bullies’ cowardly and destructive actions are often more</a:t>
            </a:r>
          </a:p>
          <a:p>
            <a:r>
              <a:rPr lang="en-US" dirty="0"/>
              <a:t>about their own problems than they are about you. When bullying gets you down,</a:t>
            </a:r>
          </a:p>
          <a:p>
            <a:r>
              <a:rPr lang="en-US" dirty="0"/>
              <a:t>talk about it with someone you trust who can build you back up.</a:t>
            </a:r>
          </a:p>
        </p:txBody>
      </p:sp>
    </p:spTree>
    <p:extLst>
      <p:ext uri="{BB962C8B-B14F-4D97-AF65-F5344CB8AC3E}">
        <p14:creationId xmlns:p14="http://schemas.microsoft.com/office/powerpoint/2010/main" val="2814077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6096000" cy="4247317"/>
          </a:xfrm>
          <a:prstGeom prst="rect">
            <a:avLst/>
          </a:prstGeom>
        </p:spPr>
        <p:txBody>
          <a:bodyPr>
            <a:spAutoFit/>
          </a:bodyPr>
          <a:lstStyle/>
          <a:p>
            <a:r>
              <a:rPr lang="en-US" b="1" dirty="0">
                <a:solidFill>
                  <a:srgbClr val="FF0000"/>
                </a:solidFill>
                <a:latin typeface="Arial-BoldMT"/>
              </a:rPr>
              <a:t>Sharing Information:</a:t>
            </a:r>
          </a:p>
          <a:p>
            <a:r>
              <a:rPr lang="en-US" dirty="0"/>
              <a:t>Many teens are very casual about sharing personal information online because they</a:t>
            </a:r>
          </a:p>
          <a:p>
            <a:r>
              <a:rPr lang="en-US" dirty="0"/>
              <a:t>fail to fully understand the ramifications of doing so. You will rarely feel any immediate</a:t>
            </a:r>
          </a:p>
          <a:p>
            <a:r>
              <a:rPr lang="en-US" dirty="0"/>
              <a:t>negative consequences for giving out information. Much of the time you may never</a:t>
            </a:r>
          </a:p>
          <a:p>
            <a:r>
              <a:rPr lang="en-US" dirty="0"/>
              <a:t>understand that there was a connection between something a friend, a family member,</a:t>
            </a:r>
          </a:p>
          <a:p>
            <a:r>
              <a:rPr lang="en-US" dirty="0"/>
              <a:t>or we have posted and a consequence that comes later.</a:t>
            </a:r>
          </a:p>
          <a:p>
            <a:r>
              <a:rPr lang="en-US" dirty="0"/>
              <a:t>Think of a drop of water. When a drop of water lands, it is either absorbed, evaporates,</a:t>
            </a:r>
          </a:p>
          <a:p>
            <a:r>
              <a:rPr lang="en-US" dirty="0"/>
              <a:t>or becomes part of a larger body of water and is indistinguishable from any other drop.</a:t>
            </a:r>
          </a:p>
          <a:p>
            <a:r>
              <a:rPr lang="en-US" dirty="0"/>
              <a:t>This isn’t the case with online information…</a:t>
            </a:r>
          </a:p>
        </p:txBody>
      </p:sp>
    </p:spTree>
    <p:extLst>
      <p:ext uri="{BB962C8B-B14F-4D97-AF65-F5344CB8AC3E}">
        <p14:creationId xmlns:p14="http://schemas.microsoft.com/office/powerpoint/2010/main" val="153809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2585323"/>
          </a:xfrm>
          <a:prstGeom prst="rect">
            <a:avLst/>
          </a:prstGeom>
        </p:spPr>
        <p:txBody>
          <a:bodyPr>
            <a:spAutoFit/>
          </a:bodyPr>
          <a:lstStyle/>
          <a:p>
            <a:r>
              <a:rPr lang="en-US" dirty="0">
                <a:latin typeface="ArialMT"/>
              </a:rPr>
              <a:t>Each drop of information is collected into personal virtual buckets. The information</a:t>
            </a:r>
          </a:p>
          <a:p>
            <a:r>
              <a:rPr lang="en-US" dirty="0">
                <a:latin typeface="ArialMT"/>
              </a:rPr>
              <a:t>rarely disappears; instead, it accumulates, slowly building a comprehensive picture of</a:t>
            </a:r>
          </a:p>
          <a:p>
            <a:r>
              <a:rPr lang="en-US" dirty="0">
                <a:latin typeface="ArialMT"/>
              </a:rPr>
              <a:t>your identities and lives. Small details about your appearance, where you live, go to</a:t>
            </a:r>
          </a:p>
          <a:p>
            <a:r>
              <a:rPr lang="en-US" dirty="0">
                <a:latin typeface="ArialMT"/>
              </a:rPr>
              <a:t>school and work, financial status, emotional vulnerabilities, and the lives of those close</a:t>
            </a:r>
          </a:p>
          <a:p>
            <a:r>
              <a:rPr lang="en-US" dirty="0">
                <a:latin typeface="ArialMT"/>
              </a:rPr>
              <a:t>to you all add up.</a:t>
            </a:r>
            <a:endParaRPr lang="en-US" dirty="0"/>
          </a:p>
        </p:txBody>
      </p:sp>
    </p:spTree>
    <p:extLst>
      <p:ext uri="{BB962C8B-B14F-4D97-AF65-F5344CB8AC3E}">
        <p14:creationId xmlns:p14="http://schemas.microsoft.com/office/powerpoint/2010/main" val="3669905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3309" y="1132528"/>
            <a:ext cx="6096000" cy="3970318"/>
          </a:xfrm>
          <a:prstGeom prst="rect">
            <a:avLst/>
          </a:prstGeom>
        </p:spPr>
        <p:txBody>
          <a:bodyPr>
            <a:spAutoFit/>
          </a:bodyPr>
          <a:lstStyle/>
          <a:p>
            <a:r>
              <a:rPr lang="en-US" b="1" dirty="0">
                <a:solidFill>
                  <a:srgbClr val="FF0000"/>
                </a:solidFill>
                <a:latin typeface="Arial-BoldMT"/>
              </a:rPr>
              <a:t>Facebook has over 300 million images uploaded to their servers each day. To</a:t>
            </a:r>
          </a:p>
          <a:p>
            <a:r>
              <a:rPr lang="en-US" b="1" dirty="0">
                <a:solidFill>
                  <a:srgbClr val="FF0000"/>
                </a:solidFill>
                <a:latin typeface="Arial-BoldMT"/>
              </a:rPr>
              <a:t>store all this data it takes help of thousands of servers around the world. Even if</a:t>
            </a:r>
          </a:p>
          <a:p>
            <a:r>
              <a:rPr lang="en-US" b="1" dirty="0">
                <a:solidFill>
                  <a:srgbClr val="FF0000"/>
                </a:solidFill>
                <a:latin typeface="Arial-BoldMT"/>
              </a:rPr>
              <a:t>an image is deleted on one server, there may be other copies of that image in</a:t>
            </a:r>
          </a:p>
          <a:p>
            <a:r>
              <a:rPr lang="en-US" b="1" dirty="0">
                <a:solidFill>
                  <a:srgbClr val="FF0000"/>
                </a:solidFill>
                <a:latin typeface="Arial-BoldMT"/>
              </a:rPr>
              <a:t>other parts of the world.</a:t>
            </a:r>
          </a:p>
          <a:p>
            <a:endParaRPr lang="en-US" b="1" dirty="0" smtClean="0">
              <a:solidFill>
                <a:srgbClr val="FF0000"/>
              </a:solidFill>
              <a:latin typeface="Arial-BoldMT"/>
            </a:endParaRPr>
          </a:p>
          <a:p>
            <a:endParaRPr lang="en-US" b="1" dirty="0">
              <a:latin typeface="Arial-BoldMT"/>
            </a:endParaRPr>
          </a:p>
          <a:p>
            <a:endParaRPr lang="en-US" b="1" dirty="0" smtClean="0">
              <a:latin typeface="Arial-BoldMT"/>
            </a:endParaRPr>
          </a:p>
          <a:p>
            <a:r>
              <a:rPr lang="en-US" b="1" dirty="0" smtClean="0">
                <a:latin typeface="Arial-BoldMT"/>
              </a:rPr>
              <a:t>Anyone </a:t>
            </a:r>
            <a:r>
              <a:rPr lang="en-US" b="1" dirty="0">
                <a:latin typeface="Arial-BoldMT"/>
              </a:rPr>
              <a:t>- those with good intentions as well as those with intent to do harm - can</a:t>
            </a:r>
          </a:p>
          <a:p>
            <a:r>
              <a:rPr lang="en-US" b="1" dirty="0">
                <a:latin typeface="Arial-BoldMT"/>
              </a:rPr>
              <a:t>dip into your virtual bucket and search for your information years from now.</a:t>
            </a:r>
            <a:endParaRPr lang="en-US" dirty="0"/>
          </a:p>
        </p:txBody>
      </p:sp>
    </p:spTree>
    <p:extLst>
      <p:ext uri="{BB962C8B-B14F-4D97-AF65-F5344CB8AC3E}">
        <p14:creationId xmlns:p14="http://schemas.microsoft.com/office/powerpoint/2010/main" val="4008724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20840"/>
            <a:ext cx="6096000" cy="3477875"/>
          </a:xfrm>
          <a:prstGeom prst="rect">
            <a:avLst/>
          </a:prstGeom>
        </p:spPr>
        <p:txBody>
          <a:bodyPr>
            <a:spAutoFit/>
          </a:bodyPr>
          <a:lstStyle/>
          <a:p>
            <a:r>
              <a:rPr lang="en-US" dirty="0">
                <a:solidFill>
                  <a:srgbClr val="FF0000"/>
                </a:solidFill>
              </a:rPr>
              <a:t>The following are other things your children need to know:</a:t>
            </a:r>
          </a:p>
          <a:p>
            <a:r>
              <a:rPr lang="en-US" dirty="0" smtClean="0">
                <a:latin typeface="ArialMT"/>
              </a:rPr>
              <a:t>Never </a:t>
            </a:r>
            <a:r>
              <a:rPr lang="en-US" dirty="0">
                <a:latin typeface="ArialMT"/>
              </a:rPr>
              <a:t>share passwords, even with a trusted friend.</a:t>
            </a:r>
          </a:p>
          <a:p>
            <a:endParaRPr lang="en-US" sz="1100" dirty="0" smtClean="0">
              <a:latin typeface="Symbol" panose="05050102010706020507" pitchFamily="18" charset="2"/>
            </a:endParaRPr>
          </a:p>
          <a:p>
            <a:r>
              <a:rPr lang="en-US" sz="1100" dirty="0" smtClean="0">
                <a:latin typeface="Symbol" panose="05050102010706020507" pitchFamily="18" charset="2"/>
              </a:rPr>
              <a:t> </a:t>
            </a:r>
            <a:r>
              <a:rPr lang="en-US" dirty="0">
                <a:latin typeface="ArialMT"/>
              </a:rPr>
              <a:t>An unkind comment can take on a life of its own on electronic media. Never </a:t>
            </a:r>
            <a:r>
              <a:rPr lang="en-US" dirty="0" smtClean="0">
                <a:latin typeface="ArialMT"/>
              </a:rPr>
              <a:t>say something </a:t>
            </a:r>
            <a:r>
              <a:rPr lang="en-US" dirty="0">
                <a:latin typeface="ArialMT"/>
              </a:rPr>
              <a:t>to someone on the Internet or in a text – which you wouldn’t say to his</a:t>
            </a:r>
          </a:p>
          <a:p>
            <a:r>
              <a:rPr lang="en-US" dirty="0">
                <a:latin typeface="ArialMT"/>
              </a:rPr>
              <a:t>or her face. What you say about others online may reflect on you for years </a:t>
            </a:r>
            <a:r>
              <a:rPr lang="en-US" dirty="0" smtClean="0">
                <a:latin typeface="ArialMT"/>
              </a:rPr>
              <a:t>to come</a:t>
            </a:r>
            <a:r>
              <a:rPr lang="en-US" dirty="0">
                <a:latin typeface="ArialMT"/>
              </a:rPr>
              <a:t>.</a:t>
            </a:r>
          </a:p>
          <a:p>
            <a:endParaRPr lang="en-US" sz="1100" dirty="0" smtClean="0">
              <a:latin typeface="Symbol" panose="05050102010706020507" pitchFamily="18" charset="2"/>
            </a:endParaRPr>
          </a:p>
          <a:p>
            <a:r>
              <a:rPr lang="en-US" sz="1100" dirty="0" smtClean="0">
                <a:latin typeface="Symbol" panose="05050102010706020507" pitchFamily="18" charset="2"/>
              </a:rPr>
              <a:t> </a:t>
            </a:r>
            <a:r>
              <a:rPr lang="en-US" dirty="0">
                <a:latin typeface="ArialMT"/>
              </a:rPr>
              <a:t>If someone tags you in an unflattering post on social media, you can remove the</a:t>
            </a:r>
          </a:p>
          <a:p>
            <a:r>
              <a:rPr lang="en-US" dirty="0">
                <a:latin typeface="ArialMT"/>
              </a:rPr>
              <a:t>tag.</a:t>
            </a:r>
            <a:endParaRPr lang="en-US" dirty="0"/>
          </a:p>
        </p:txBody>
      </p:sp>
    </p:spTree>
    <p:extLst>
      <p:ext uri="{BB962C8B-B14F-4D97-AF65-F5344CB8AC3E}">
        <p14:creationId xmlns:p14="http://schemas.microsoft.com/office/powerpoint/2010/main" val="2426710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0" dirty="0" smtClean="0"/>
              <a:t>We </a:t>
            </a:r>
            <a:r>
              <a:rPr lang="en-US" b="0" dirty="0"/>
              <a:t>teach students to use the Grandma </a:t>
            </a:r>
            <a:r>
              <a:rPr lang="en-US" b="0" dirty="0" smtClean="0"/>
              <a:t>Test…</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10747" y="2256125"/>
            <a:ext cx="3837569" cy="2544475"/>
          </a:xfrm>
        </p:spPr>
      </p:pic>
      <p:sp>
        <p:nvSpPr>
          <p:cNvPr id="6" name="Text Placeholder 5"/>
          <p:cNvSpPr>
            <a:spLocks noGrp="1"/>
          </p:cNvSpPr>
          <p:nvPr>
            <p:ph type="body" sz="half" idx="2"/>
          </p:nvPr>
        </p:nvSpPr>
        <p:spPr/>
        <p:txBody>
          <a:bodyPr>
            <a:normAutofit/>
          </a:bodyPr>
          <a:lstStyle/>
          <a:p>
            <a:r>
              <a:rPr lang="en-US" sz="2800" dirty="0">
                <a:solidFill>
                  <a:schemeClr val="tx2"/>
                </a:solidFill>
              </a:rPr>
              <a:t>Anything they would not want their</a:t>
            </a:r>
          </a:p>
          <a:p>
            <a:r>
              <a:rPr lang="en-US" sz="2800" dirty="0">
                <a:solidFill>
                  <a:schemeClr val="tx2"/>
                </a:solidFill>
              </a:rPr>
              <a:t>Grandma to see they should not post online.</a:t>
            </a:r>
          </a:p>
        </p:txBody>
      </p:sp>
    </p:spTree>
    <p:extLst>
      <p:ext uri="{BB962C8B-B14F-4D97-AF65-F5344CB8AC3E}">
        <p14:creationId xmlns:p14="http://schemas.microsoft.com/office/powerpoint/2010/main" val="248182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bullying?</a:t>
            </a:r>
            <a:endParaRPr lang="en-US" dirty="0"/>
          </a:p>
        </p:txBody>
      </p:sp>
      <p:sp>
        <p:nvSpPr>
          <p:cNvPr id="3" name="Content Placeholder 2"/>
          <p:cNvSpPr>
            <a:spLocks noGrp="1"/>
          </p:cNvSpPr>
          <p:nvPr>
            <p:ph idx="1"/>
          </p:nvPr>
        </p:nvSpPr>
        <p:spPr>
          <a:xfrm>
            <a:off x="1017704" y="1901849"/>
            <a:ext cx="10353762" cy="3695136"/>
          </a:xfrm>
        </p:spPr>
        <p:txBody>
          <a:bodyPr>
            <a:normAutofit fontScale="85000" lnSpcReduction="20000"/>
          </a:bodyPr>
          <a:lstStyle/>
          <a:p>
            <a:r>
              <a:rPr lang="en-US" dirty="0"/>
              <a:t>Bullying is </a:t>
            </a:r>
            <a:r>
              <a:rPr lang="en-US" dirty="0">
                <a:solidFill>
                  <a:srgbClr val="FF0000"/>
                </a:solidFill>
              </a:rPr>
              <a:t>unwanted, aggressive behavior</a:t>
            </a:r>
            <a:r>
              <a:rPr lang="en-US" dirty="0"/>
              <a:t> among school aged children that involves a </a:t>
            </a:r>
            <a:r>
              <a:rPr lang="en-US" dirty="0">
                <a:solidFill>
                  <a:srgbClr val="FF0000"/>
                </a:solidFill>
              </a:rPr>
              <a:t>real or perceived power imbalance</a:t>
            </a:r>
            <a:r>
              <a:rPr lang="en-US" dirty="0"/>
              <a:t>. The behavior is </a:t>
            </a:r>
            <a:r>
              <a:rPr lang="en-US" dirty="0">
                <a:solidFill>
                  <a:srgbClr val="FF0000"/>
                </a:solidFill>
              </a:rPr>
              <a:t>repeated, or has the potential to be repeated</a:t>
            </a:r>
            <a:r>
              <a:rPr lang="en-US" dirty="0"/>
              <a:t>, over time. Both kids who are bullied and who bully others may have serious, lasting problems. </a:t>
            </a:r>
          </a:p>
          <a:p>
            <a:r>
              <a:rPr lang="en-US" dirty="0"/>
              <a:t>In order to be considered bullying, the behavior must be aggressive and include</a:t>
            </a:r>
            <a:r>
              <a:rPr lang="en-US" dirty="0" smtClean="0"/>
              <a:t>:</a:t>
            </a:r>
            <a:endParaRPr lang="en-US" dirty="0"/>
          </a:p>
          <a:p>
            <a:pPr lvl="1"/>
            <a:r>
              <a:rPr lang="en-US" sz="2400" dirty="0">
                <a:solidFill>
                  <a:srgbClr val="FF0000"/>
                </a:solidFill>
              </a:rPr>
              <a:t>An Imbalance of Power</a:t>
            </a:r>
            <a:r>
              <a:rPr lang="en-US" dirty="0">
                <a:solidFill>
                  <a:schemeClr val="bg1"/>
                </a:solidFill>
              </a:rPr>
              <a:t>: </a:t>
            </a:r>
            <a:r>
              <a:rPr lang="en-US" dirty="0"/>
              <a:t>Kids who bully use their power—such as physical strength, access to embarrassing information, or popularity—to control or harm others. Power imbalances can change over time and in different situations, even if they involve the same people.</a:t>
            </a:r>
          </a:p>
          <a:p>
            <a:pPr lvl="1"/>
            <a:r>
              <a:rPr lang="en-US" sz="3800" dirty="0">
                <a:solidFill>
                  <a:srgbClr val="FF0000"/>
                </a:solidFill>
              </a:rPr>
              <a:t>Repetition</a:t>
            </a:r>
            <a:r>
              <a:rPr lang="en-US" dirty="0"/>
              <a:t>: Bullying behaviors happen more than once or have the potential to happen more than once.</a:t>
            </a:r>
          </a:p>
          <a:p>
            <a:r>
              <a:rPr lang="en-US" dirty="0"/>
              <a:t>Bullying includes actions such as making threats, spreading rumors, attacking someone physically or verbally, and excluding someone from a group on purpose.</a:t>
            </a:r>
          </a:p>
        </p:txBody>
      </p:sp>
    </p:spTree>
    <p:extLst>
      <p:ext uri="{BB962C8B-B14F-4D97-AF65-F5344CB8AC3E}">
        <p14:creationId xmlns:p14="http://schemas.microsoft.com/office/powerpoint/2010/main" val="30842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rot="10501717">
            <a:off x="3128733" y="2779121"/>
            <a:ext cx="677333" cy="372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 Types  of Bullying:</a:t>
            </a:r>
            <a:endParaRPr lang="en-US" dirty="0"/>
          </a:p>
        </p:txBody>
      </p:sp>
      <p:sp>
        <p:nvSpPr>
          <p:cNvPr id="3" name="Content Placeholder 2"/>
          <p:cNvSpPr>
            <a:spLocks noGrp="1"/>
          </p:cNvSpPr>
          <p:nvPr>
            <p:ph sz="half" idx="2"/>
          </p:nvPr>
        </p:nvSpPr>
        <p:spPr>
          <a:xfrm>
            <a:off x="913795" y="2254827"/>
            <a:ext cx="5107208" cy="3865418"/>
          </a:xfrm>
        </p:spPr>
        <p:txBody>
          <a:bodyPr>
            <a:noAutofit/>
          </a:bodyPr>
          <a:lstStyle/>
          <a:p>
            <a:r>
              <a:rPr lang="en-US" sz="2400" dirty="0" smtClean="0"/>
              <a:t>Verbal</a:t>
            </a:r>
          </a:p>
          <a:p>
            <a:pPr lvl="1"/>
            <a:r>
              <a:rPr lang="en-US" sz="1400" dirty="0"/>
              <a:t>Teasing</a:t>
            </a:r>
          </a:p>
          <a:p>
            <a:pPr lvl="1"/>
            <a:r>
              <a:rPr lang="en-US" sz="1400" dirty="0"/>
              <a:t>Name-calling</a:t>
            </a:r>
          </a:p>
          <a:p>
            <a:pPr lvl="1"/>
            <a:r>
              <a:rPr lang="en-US" sz="1400" dirty="0"/>
              <a:t>Inappropriate sexual comments</a:t>
            </a:r>
          </a:p>
          <a:p>
            <a:pPr lvl="1"/>
            <a:r>
              <a:rPr lang="en-US" sz="1400" dirty="0"/>
              <a:t>Taunting</a:t>
            </a:r>
          </a:p>
          <a:p>
            <a:pPr lvl="1"/>
            <a:r>
              <a:rPr lang="en-US" sz="1400" dirty="0"/>
              <a:t>Threatening to cause </a:t>
            </a:r>
            <a:r>
              <a:rPr lang="en-US" sz="1400" dirty="0" smtClean="0"/>
              <a:t>harm</a:t>
            </a:r>
          </a:p>
          <a:p>
            <a:r>
              <a:rPr lang="en-US" sz="2400" dirty="0" smtClean="0"/>
              <a:t>Social</a:t>
            </a:r>
          </a:p>
          <a:p>
            <a:pPr lvl="1"/>
            <a:r>
              <a:rPr lang="en-US" sz="1400" dirty="0"/>
              <a:t>Leaving someone out on purpose</a:t>
            </a:r>
          </a:p>
          <a:p>
            <a:pPr lvl="1"/>
            <a:r>
              <a:rPr lang="en-US" sz="1400" dirty="0"/>
              <a:t>Telling other children not to be friends with someone</a:t>
            </a:r>
          </a:p>
          <a:p>
            <a:pPr lvl="1"/>
            <a:r>
              <a:rPr lang="en-US" sz="1400" dirty="0"/>
              <a:t>Spreading rumors about someone</a:t>
            </a:r>
          </a:p>
          <a:p>
            <a:pPr lvl="1"/>
            <a:r>
              <a:rPr lang="en-US" sz="1400" dirty="0"/>
              <a:t>Embarrassing someone in </a:t>
            </a:r>
            <a:r>
              <a:rPr lang="en-US" sz="1400" dirty="0" smtClean="0"/>
              <a:t>public/ on a public forum </a:t>
            </a:r>
          </a:p>
        </p:txBody>
      </p:sp>
      <p:sp>
        <p:nvSpPr>
          <p:cNvPr id="9" name="Content Placeholder 8"/>
          <p:cNvSpPr>
            <a:spLocks noGrp="1"/>
          </p:cNvSpPr>
          <p:nvPr>
            <p:ph sz="quarter" idx="4"/>
          </p:nvPr>
        </p:nvSpPr>
        <p:spPr/>
        <p:txBody>
          <a:bodyPr>
            <a:normAutofit fontScale="92500"/>
          </a:bodyPr>
          <a:lstStyle/>
          <a:p>
            <a:r>
              <a:rPr lang="en-US" sz="3000" dirty="0"/>
              <a:t>Physical </a:t>
            </a:r>
          </a:p>
          <a:p>
            <a:pPr lvl="1"/>
            <a:r>
              <a:rPr lang="en-US" sz="2000" dirty="0"/>
              <a:t>Hitting/kicking/pinching</a:t>
            </a:r>
          </a:p>
          <a:p>
            <a:pPr lvl="1"/>
            <a:r>
              <a:rPr lang="en-US" sz="2000" dirty="0"/>
              <a:t>Spitting</a:t>
            </a:r>
          </a:p>
          <a:p>
            <a:pPr lvl="1"/>
            <a:r>
              <a:rPr lang="en-US" sz="2000" dirty="0"/>
              <a:t>Tripping/pushing</a:t>
            </a:r>
          </a:p>
          <a:p>
            <a:pPr lvl="1"/>
            <a:r>
              <a:rPr lang="en-US" sz="2000" dirty="0"/>
              <a:t>Taking or breaking someone’s things</a:t>
            </a:r>
          </a:p>
          <a:p>
            <a:pPr lvl="1"/>
            <a:r>
              <a:rPr lang="en-US" sz="2000" dirty="0"/>
              <a:t>Making mean or rude hand gestures</a:t>
            </a:r>
          </a:p>
          <a:p>
            <a:endParaRPr lang="en-US" dirty="0"/>
          </a:p>
          <a:p>
            <a:endParaRPr lang="en-US" dirty="0"/>
          </a:p>
        </p:txBody>
      </p:sp>
      <p:sp>
        <p:nvSpPr>
          <p:cNvPr id="4" name="Rectangle 3"/>
          <p:cNvSpPr/>
          <p:nvPr/>
        </p:nvSpPr>
        <p:spPr>
          <a:xfrm rot="2290741">
            <a:off x="2932949" y="2640115"/>
            <a:ext cx="3747862" cy="1077218"/>
          </a:xfrm>
          <a:prstGeom prst="rect">
            <a:avLst/>
          </a:prstGeom>
          <a:noFill/>
        </p:spPr>
        <p:txBody>
          <a:bodyPr wrap="square" lIns="91440" tIns="45720" rIns="91440" bIns="45720">
            <a:spAutoFit/>
          </a:bodyPr>
          <a:lstStyle/>
          <a:p>
            <a:pPr algn="ctr"/>
            <a:r>
              <a:rPr lang="en-US"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CYBER-</a:t>
            </a:r>
          </a:p>
          <a:p>
            <a:pPr algn="ctr"/>
            <a:r>
              <a:rPr lang="en-US"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BULLYING</a:t>
            </a:r>
            <a:endParaRPr lang="en-US"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ight Arrow 4"/>
          <p:cNvSpPr/>
          <p:nvPr/>
        </p:nvSpPr>
        <p:spPr>
          <a:xfrm rot="6306319">
            <a:off x="4468213" y="4198658"/>
            <a:ext cx="677333" cy="372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52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Bullying Rolls </a:t>
            </a:r>
            <a:endParaRPr lang="en-US" dirty="0"/>
          </a:p>
        </p:txBody>
      </p:sp>
      <p:sp>
        <p:nvSpPr>
          <p:cNvPr id="3" name="Content Placeholder 2"/>
          <p:cNvSpPr>
            <a:spLocks noGrp="1"/>
          </p:cNvSpPr>
          <p:nvPr>
            <p:ph idx="1"/>
          </p:nvPr>
        </p:nvSpPr>
        <p:spPr>
          <a:xfrm>
            <a:off x="680321" y="2088572"/>
            <a:ext cx="9613861" cy="4010891"/>
          </a:xfrm>
        </p:spPr>
        <p:txBody>
          <a:bodyPr>
            <a:normAutofit/>
          </a:bodyPr>
          <a:lstStyle/>
          <a:p>
            <a:endParaRPr lang="en-US" dirty="0" smtClean="0">
              <a:solidFill>
                <a:schemeClr val="bg1"/>
              </a:solidFill>
            </a:endParaRPr>
          </a:p>
          <a:p>
            <a:pPr lvl="1"/>
            <a:r>
              <a:rPr lang="en-US" sz="6600" u="sng" dirty="0" smtClean="0">
                <a:solidFill>
                  <a:srgbClr val="FF0000"/>
                </a:solidFill>
              </a:rPr>
              <a:t>Kids who bully</a:t>
            </a:r>
            <a:endParaRPr lang="en-US" sz="6600" dirty="0" smtClean="0"/>
          </a:p>
          <a:p>
            <a:pPr lvl="1"/>
            <a:r>
              <a:rPr lang="en-US" sz="6600" u="sng" dirty="0" smtClean="0">
                <a:solidFill>
                  <a:schemeClr val="accent5"/>
                </a:solidFill>
              </a:rPr>
              <a:t>Kids who </a:t>
            </a:r>
            <a:r>
              <a:rPr lang="en-US" sz="6600" u="sng" dirty="0">
                <a:solidFill>
                  <a:schemeClr val="accent5"/>
                </a:solidFill>
              </a:rPr>
              <a:t>are </a:t>
            </a:r>
            <a:r>
              <a:rPr lang="en-US" sz="6600" u="sng" dirty="0" smtClean="0">
                <a:solidFill>
                  <a:schemeClr val="accent5"/>
                </a:solidFill>
              </a:rPr>
              <a:t>bullied</a:t>
            </a:r>
            <a:endParaRPr lang="en-US" sz="6600" dirty="0"/>
          </a:p>
        </p:txBody>
      </p:sp>
    </p:spTree>
    <p:extLst>
      <p:ext uri="{BB962C8B-B14F-4D97-AF65-F5344CB8AC3E}">
        <p14:creationId xmlns:p14="http://schemas.microsoft.com/office/powerpoint/2010/main" val="23659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Bullying Roles</a:t>
            </a:r>
            <a:endParaRPr lang="en-US" dirty="0"/>
          </a:p>
        </p:txBody>
      </p:sp>
      <p:sp>
        <p:nvSpPr>
          <p:cNvPr id="3" name="Content Placeholder 2"/>
          <p:cNvSpPr>
            <a:spLocks noGrp="1"/>
          </p:cNvSpPr>
          <p:nvPr>
            <p:ph idx="1"/>
          </p:nvPr>
        </p:nvSpPr>
        <p:spPr>
          <a:xfrm>
            <a:off x="635166" y="1603022"/>
            <a:ext cx="10741658" cy="2968978"/>
          </a:xfrm>
        </p:spPr>
        <p:txBody>
          <a:bodyPr>
            <a:normAutofit/>
          </a:bodyPr>
          <a:lstStyle/>
          <a:p>
            <a:pPr lvl="1"/>
            <a:r>
              <a:rPr lang="en-US" sz="2200" b="1" dirty="0" smtClean="0">
                <a:solidFill>
                  <a:srgbClr val="FF0000"/>
                </a:solidFill>
              </a:rPr>
              <a:t>Bystanders</a:t>
            </a:r>
            <a:r>
              <a:rPr lang="en-US" sz="2200" b="1" dirty="0" smtClean="0"/>
              <a:t>: (kids </a:t>
            </a:r>
            <a:r>
              <a:rPr lang="en-US" sz="2200" b="1" dirty="0"/>
              <a:t>who </a:t>
            </a:r>
            <a:r>
              <a:rPr lang="en-US" sz="2200" b="1" dirty="0">
                <a:solidFill>
                  <a:srgbClr val="FF0000"/>
                </a:solidFill>
              </a:rPr>
              <a:t>a</a:t>
            </a:r>
            <a:r>
              <a:rPr lang="en-US" sz="2200" b="1" dirty="0" smtClean="0">
                <a:solidFill>
                  <a:srgbClr val="FF0000"/>
                </a:solidFill>
              </a:rPr>
              <a:t>ssist or reinforce</a:t>
            </a:r>
            <a:r>
              <a:rPr lang="en-US" sz="2200" b="1" dirty="0"/>
              <a:t>)</a:t>
            </a:r>
            <a:r>
              <a:rPr lang="en-US" sz="2200" b="1" dirty="0" smtClean="0"/>
              <a:t> </a:t>
            </a:r>
            <a:r>
              <a:rPr lang="en-US" sz="2200" dirty="0" smtClean="0"/>
              <a:t>The</a:t>
            </a:r>
            <a:r>
              <a:rPr lang="en-US" sz="2200" b="1" dirty="0" smtClean="0"/>
              <a:t> </a:t>
            </a:r>
            <a:r>
              <a:rPr lang="en-US" sz="2200" dirty="0">
                <a:solidFill>
                  <a:srgbClr val="FF0000"/>
                </a:solidFill>
              </a:rPr>
              <a:t>a</a:t>
            </a:r>
            <a:r>
              <a:rPr lang="en-US" sz="2200" dirty="0" smtClean="0">
                <a:solidFill>
                  <a:srgbClr val="FF0000"/>
                </a:solidFill>
              </a:rPr>
              <a:t>ssisters</a:t>
            </a:r>
            <a:r>
              <a:rPr lang="en-US" sz="2200" dirty="0" smtClean="0"/>
              <a:t> may </a:t>
            </a:r>
            <a:r>
              <a:rPr lang="en-US" sz="2200" dirty="0"/>
              <a:t>not start the bullying or lead in the bullying behavior, but serve as an "assistant" to children who are bullying. These children may encourage the bullying behavior and occasionally join </a:t>
            </a:r>
            <a:r>
              <a:rPr lang="en-US" sz="2200" dirty="0" smtClean="0"/>
              <a:t>in. The </a:t>
            </a:r>
            <a:r>
              <a:rPr lang="en-US" sz="2200" dirty="0" err="1">
                <a:solidFill>
                  <a:srgbClr val="FF0000"/>
                </a:solidFill>
              </a:rPr>
              <a:t>r</a:t>
            </a:r>
            <a:r>
              <a:rPr lang="en-US" sz="2200" dirty="0" err="1" smtClean="0">
                <a:solidFill>
                  <a:srgbClr val="FF0000"/>
                </a:solidFill>
              </a:rPr>
              <a:t>einforcers</a:t>
            </a:r>
            <a:r>
              <a:rPr lang="en-US" sz="2200" dirty="0" smtClean="0">
                <a:solidFill>
                  <a:srgbClr val="FF0000"/>
                </a:solidFill>
              </a:rPr>
              <a:t> </a:t>
            </a:r>
            <a:r>
              <a:rPr lang="en-US" sz="2200" dirty="0" smtClean="0"/>
              <a:t>are </a:t>
            </a:r>
            <a:r>
              <a:rPr lang="en-US" sz="2200" dirty="0"/>
              <a:t>not directly involved in the bullying behavior but they give the bullying an audience. They will often laugh or provide support for the children who are engaging in bullying. This may encourage the bullying to continue.</a:t>
            </a:r>
          </a:p>
          <a:p>
            <a:pPr lvl="1"/>
            <a:endParaRPr lang="en-US" sz="2200" dirty="0">
              <a:solidFill>
                <a:schemeClr val="bg1"/>
              </a:solidFill>
            </a:endParaRPr>
          </a:p>
        </p:txBody>
      </p:sp>
    </p:spTree>
    <p:extLst>
      <p:ext uri="{BB962C8B-B14F-4D97-AF65-F5344CB8AC3E}">
        <p14:creationId xmlns:p14="http://schemas.microsoft.com/office/powerpoint/2010/main" val="368106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Role to Play: </a:t>
            </a:r>
            <a:br>
              <a:rPr lang="en-US" dirty="0" smtClean="0"/>
            </a:br>
            <a:r>
              <a:rPr lang="en-US" dirty="0" smtClean="0">
                <a:solidFill>
                  <a:schemeClr val="accent5"/>
                </a:solidFill>
              </a:rPr>
              <a:t>The </a:t>
            </a:r>
            <a:r>
              <a:rPr lang="en-US" sz="4000" dirty="0" smtClean="0">
                <a:solidFill>
                  <a:schemeClr val="accent5"/>
                </a:solidFill>
              </a:rPr>
              <a:t>UP</a:t>
            </a:r>
            <a:r>
              <a:rPr lang="en-US" dirty="0" smtClean="0">
                <a:solidFill>
                  <a:schemeClr val="accent5"/>
                </a:solidFill>
              </a:rPr>
              <a:t>STANDER</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10000"/>
          </a:bodyPr>
          <a:lstStyle/>
          <a:p>
            <a:r>
              <a:rPr lang="en-US" sz="3200" b="1" dirty="0"/>
              <a:t>Kids who </a:t>
            </a:r>
            <a:r>
              <a:rPr lang="en-US" sz="3200" b="1" dirty="0">
                <a:solidFill>
                  <a:schemeClr val="accent5"/>
                </a:solidFill>
              </a:rPr>
              <a:t>Defend</a:t>
            </a:r>
            <a:r>
              <a:rPr lang="en-US" sz="3200" b="1" dirty="0"/>
              <a:t>:</a:t>
            </a:r>
            <a:r>
              <a:rPr lang="en-US" sz="3200" dirty="0"/>
              <a:t> </a:t>
            </a:r>
            <a:endParaRPr lang="en-US" sz="3200" dirty="0" smtClean="0"/>
          </a:p>
          <a:p>
            <a:pPr lvl="1"/>
            <a:r>
              <a:rPr lang="en-US" sz="2800" dirty="0" smtClean="0"/>
              <a:t>These </a:t>
            </a:r>
            <a:r>
              <a:rPr lang="en-US" sz="2800" dirty="0"/>
              <a:t>children actively comfort the child being bullied and may come to the child's defense when bullying occurs</a:t>
            </a:r>
            <a:r>
              <a:rPr lang="en-US" sz="2800" dirty="0" smtClean="0"/>
              <a:t>.</a:t>
            </a:r>
          </a:p>
          <a:p>
            <a:pPr lvl="2"/>
            <a:r>
              <a:rPr lang="en-US" sz="2600" dirty="0" smtClean="0"/>
              <a:t>Ways to defend include:</a:t>
            </a:r>
          </a:p>
          <a:p>
            <a:pPr lvl="3"/>
            <a:r>
              <a:rPr lang="en-US" sz="2400" dirty="0" smtClean="0"/>
              <a:t> verbally making a statement like “That is not kind” or “Please don’t say/do that”</a:t>
            </a:r>
          </a:p>
          <a:p>
            <a:pPr lvl="3"/>
            <a:r>
              <a:rPr lang="en-US" sz="2400" dirty="0" smtClean="0"/>
              <a:t>Finding and adult or administrator to </a:t>
            </a:r>
            <a:r>
              <a:rPr lang="en-US" sz="2400" dirty="0" smtClean="0">
                <a:solidFill>
                  <a:schemeClr val="accent5"/>
                </a:solidFill>
              </a:rPr>
              <a:t>report</a:t>
            </a:r>
            <a:r>
              <a:rPr lang="en-US" sz="2400" dirty="0" smtClean="0"/>
              <a:t> the bullying behavior </a:t>
            </a:r>
          </a:p>
          <a:p>
            <a:pPr lvl="3"/>
            <a:r>
              <a:rPr lang="en-US" sz="2400" dirty="0" smtClean="0"/>
              <a:t>Anonymous </a:t>
            </a:r>
            <a:r>
              <a:rPr lang="en-US" sz="2400" dirty="0" smtClean="0">
                <a:solidFill>
                  <a:schemeClr val="accent5"/>
                </a:solidFill>
              </a:rPr>
              <a:t>bullying report link </a:t>
            </a:r>
            <a:r>
              <a:rPr lang="en-US" sz="2400" dirty="0" smtClean="0"/>
              <a:t>on the guidance website</a:t>
            </a:r>
            <a:endParaRPr lang="en-US" sz="2200" dirty="0" smtClean="0"/>
          </a:p>
          <a:p>
            <a:pPr lvl="4"/>
            <a:endParaRPr lang="en-US" sz="2200" dirty="0"/>
          </a:p>
        </p:txBody>
      </p:sp>
    </p:spTree>
    <p:extLst>
      <p:ext uri="{BB962C8B-B14F-4D97-AF65-F5344CB8AC3E}">
        <p14:creationId xmlns:p14="http://schemas.microsoft.com/office/powerpoint/2010/main" val="1844766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163297" y="1135987"/>
            <a:ext cx="6161325" cy="4100082"/>
          </a:xfrm>
          <a:prstGeom prst="rect">
            <a:avLst/>
          </a:prstGeom>
        </p:spPr>
      </p:pic>
      <p:sp>
        <p:nvSpPr>
          <p:cNvPr id="2" name="Title 1"/>
          <p:cNvSpPr>
            <a:spLocks noGrp="1"/>
          </p:cNvSpPr>
          <p:nvPr>
            <p:ph type="title"/>
          </p:nvPr>
        </p:nvSpPr>
        <p:spPr>
          <a:xfrm>
            <a:off x="947662" y="142565"/>
            <a:ext cx="10353761" cy="993422"/>
          </a:xfrm>
        </p:spPr>
        <p:txBody>
          <a:bodyPr>
            <a:normAutofit/>
          </a:bodyPr>
          <a:lstStyle/>
          <a:p>
            <a:r>
              <a:rPr lang="en-US" dirty="0" smtClean="0"/>
              <a:t>Cyberbullying</a:t>
            </a:r>
            <a:r>
              <a:rPr lang="en-US" dirty="0" smtClean="0">
                <a:solidFill>
                  <a:srgbClr val="FF0000"/>
                </a:solidFill>
              </a:rPr>
              <a:t> </a:t>
            </a:r>
            <a:endParaRPr lang="en-US" dirty="0">
              <a:solidFill>
                <a:srgbClr val="FF0000"/>
              </a:solidFill>
            </a:endParaRPr>
          </a:p>
        </p:txBody>
      </p:sp>
      <p:sp>
        <p:nvSpPr>
          <p:cNvPr id="6" name="TextBox 5"/>
          <p:cNvSpPr txBox="1"/>
          <p:nvPr/>
        </p:nvSpPr>
        <p:spPr>
          <a:xfrm>
            <a:off x="3163297" y="1401276"/>
            <a:ext cx="3454401"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rPr>
              <a:t>What does it look like?</a:t>
            </a:r>
          </a:p>
          <a:p>
            <a:pPr marL="285750" indent="-285750">
              <a:buFont typeface="Arial" panose="020B0604020202020204" pitchFamily="34" charset="0"/>
              <a:buChar char="•"/>
            </a:pPr>
            <a:endParaRPr lang="en-US" sz="3200" dirty="0">
              <a:solidFill>
                <a:schemeClr val="bg1"/>
              </a:solidFill>
            </a:endParaRPr>
          </a:p>
          <a:p>
            <a:pPr marL="285750" indent="-285750">
              <a:buFont typeface="Arial" panose="020B0604020202020204" pitchFamily="34" charset="0"/>
              <a:buChar char="•"/>
            </a:pPr>
            <a:r>
              <a:rPr lang="en-US" sz="3200" dirty="0" smtClean="0">
                <a:solidFill>
                  <a:schemeClr val="bg1"/>
                </a:solidFill>
              </a:rPr>
              <a:t>How do we prevent it?</a:t>
            </a:r>
          </a:p>
          <a:p>
            <a:pPr marL="285750" indent="-285750">
              <a:buFont typeface="Arial" panose="020B0604020202020204" pitchFamily="34" charset="0"/>
              <a:buChar char="•"/>
            </a:pPr>
            <a:endParaRPr lang="en-US" sz="3200" dirty="0">
              <a:solidFill>
                <a:schemeClr val="bg1"/>
              </a:solidFill>
            </a:endParaRPr>
          </a:p>
          <a:p>
            <a:pPr marL="285750" indent="-285750">
              <a:buFont typeface="Arial" panose="020B0604020202020204" pitchFamily="34" charset="0"/>
              <a:buChar char="•"/>
            </a:pPr>
            <a:r>
              <a:rPr lang="en-US" sz="3200" dirty="0" smtClean="0">
                <a:solidFill>
                  <a:schemeClr val="bg1"/>
                </a:solidFill>
              </a:rPr>
              <a:t>Consequences?</a:t>
            </a:r>
            <a:endParaRPr lang="en-US" sz="3200" dirty="0">
              <a:solidFill>
                <a:schemeClr val="bg1"/>
              </a:solidFill>
            </a:endParaRPr>
          </a:p>
        </p:txBody>
      </p:sp>
    </p:spTree>
    <p:extLst>
      <p:ext uri="{BB962C8B-B14F-4D97-AF65-F5344CB8AC3E}">
        <p14:creationId xmlns:p14="http://schemas.microsoft.com/office/powerpoint/2010/main" val="3713896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38846" y="1654940"/>
            <a:ext cx="6096000" cy="4154984"/>
          </a:xfrm>
          <a:prstGeom prst="rect">
            <a:avLst/>
          </a:prstGeom>
        </p:spPr>
        <p:txBody>
          <a:bodyPr>
            <a:spAutoFit/>
          </a:bodyPr>
          <a:lstStyle/>
          <a:p>
            <a:r>
              <a:rPr lang="en-US" sz="2400" dirty="0">
                <a:latin typeface="ArialMT"/>
              </a:rPr>
              <a:t>Examples of Cyberbullying include mean text messages or emails, rumors sent by</a:t>
            </a:r>
          </a:p>
          <a:p>
            <a:r>
              <a:rPr lang="en-US" sz="2400" dirty="0">
                <a:latin typeface="ArialMT"/>
              </a:rPr>
              <a:t>email or posted on social networking sites, and embarrassing pictures, videos,</a:t>
            </a:r>
          </a:p>
          <a:p>
            <a:r>
              <a:rPr lang="en-US" sz="2400" dirty="0">
                <a:latin typeface="ArialMT"/>
              </a:rPr>
              <a:t>websites, or fake profiles.</a:t>
            </a:r>
          </a:p>
          <a:p>
            <a:endParaRPr lang="en-US" sz="2400" dirty="0" smtClean="0">
              <a:latin typeface="ArialMT"/>
            </a:endParaRPr>
          </a:p>
          <a:p>
            <a:r>
              <a:rPr lang="en-US" sz="2400" dirty="0" smtClean="0">
                <a:latin typeface="ArialMT"/>
              </a:rPr>
              <a:t>Cyberbullying </a:t>
            </a:r>
            <a:r>
              <a:rPr lang="en-US" sz="2400" dirty="0">
                <a:latin typeface="ArialMT"/>
              </a:rPr>
              <a:t>is different because students who are being Cyberbullied are often</a:t>
            </a:r>
          </a:p>
          <a:p>
            <a:r>
              <a:rPr lang="en-US" sz="2400" dirty="0">
                <a:latin typeface="ArialMT"/>
              </a:rPr>
              <a:t>bullied in person as well. Additionally, students who are cyberbullied have a </a:t>
            </a:r>
            <a:r>
              <a:rPr lang="en-US" sz="2400" dirty="0" smtClean="0">
                <a:latin typeface="ArialMT"/>
              </a:rPr>
              <a:t>harder time </a:t>
            </a:r>
            <a:r>
              <a:rPr lang="en-US" sz="2400" dirty="0">
                <a:latin typeface="ArialMT"/>
              </a:rPr>
              <a:t>getting away from the behavior.</a:t>
            </a:r>
            <a:endParaRPr lang="en-US" sz="2400" dirty="0"/>
          </a:p>
        </p:txBody>
      </p:sp>
    </p:spTree>
    <p:extLst>
      <p:ext uri="{BB962C8B-B14F-4D97-AF65-F5344CB8AC3E}">
        <p14:creationId xmlns:p14="http://schemas.microsoft.com/office/powerpoint/2010/main" val="1332186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509" y="831274"/>
            <a:ext cx="6525491" cy="5262979"/>
          </a:xfrm>
          <a:prstGeom prst="rect">
            <a:avLst/>
          </a:prstGeom>
        </p:spPr>
        <p:txBody>
          <a:bodyPr wrap="square">
            <a:spAutoFit/>
          </a:bodyPr>
          <a:lstStyle/>
          <a:p>
            <a:r>
              <a:rPr lang="en-US" sz="2400" dirty="0">
                <a:latin typeface="ArialMT"/>
              </a:rPr>
              <a:t>Cyberbullying can happen 24/7 and reach a student even when he or she is</a:t>
            </a:r>
          </a:p>
          <a:p>
            <a:r>
              <a:rPr lang="en-US" sz="2400" dirty="0">
                <a:latin typeface="ArialMT"/>
              </a:rPr>
              <a:t>alone. It can happen any time of the day or night.</a:t>
            </a:r>
          </a:p>
          <a:p>
            <a:endParaRPr lang="en-US" sz="2400" dirty="0" smtClean="0">
              <a:latin typeface="Symbol" panose="05050102010706020507" pitchFamily="18" charset="2"/>
            </a:endParaRPr>
          </a:p>
          <a:p>
            <a:r>
              <a:rPr lang="en-US" sz="2400" dirty="0" smtClean="0">
                <a:latin typeface="Symbol" panose="05050102010706020507" pitchFamily="18" charset="2"/>
              </a:rPr>
              <a:t> </a:t>
            </a:r>
            <a:r>
              <a:rPr lang="en-US" sz="2400" dirty="0">
                <a:latin typeface="ArialMT"/>
              </a:rPr>
              <a:t>Cyberbullying messages and images can be posted anonymously and distributed</a:t>
            </a:r>
          </a:p>
          <a:p>
            <a:r>
              <a:rPr lang="en-US" sz="2400" dirty="0">
                <a:latin typeface="ArialMT"/>
              </a:rPr>
              <a:t>quickly to a very wide audience. It can be difficult and sometimes impossible to</a:t>
            </a:r>
          </a:p>
          <a:p>
            <a:r>
              <a:rPr lang="en-US" sz="2400" dirty="0">
                <a:latin typeface="ArialMT"/>
              </a:rPr>
              <a:t>trace the source.</a:t>
            </a:r>
          </a:p>
          <a:p>
            <a:endParaRPr lang="en-US" sz="2400" dirty="0" smtClean="0">
              <a:latin typeface="Symbol" panose="05050102010706020507" pitchFamily="18" charset="2"/>
            </a:endParaRPr>
          </a:p>
          <a:p>
            <a:r>
              <a:rPr lang="en-US" sz="2400" dirty="0" smtClean="0">
                <a:latin typeface="Symbol" panose="05050102010706020507" pitchFamily="18" charset="2"/>
              </a:rPr>
              <a:t> </a:t>
            </a:r>
            <a:r>
              <a:rPr lang="en-US" sz="2400" dirty="0">
                <a:latin typeface="ArialMT"/>
              </a:rPr>
              <a:t>Deleting inappropriate or harassing messages, texts, and pictures is extremely</a:t>
            </a:r>
          </a:p>
          <a:p>
            <a:r>
              <a:rPr lang="en-US" sz="2400" dirty="0">
                <a:latin typeface="ArialMT"/>
              </a:rPr>
              <a:t>difficult after they have been posted or sent.</a:t>
            </a:r>
            <a:endParaRPr lang="en-US" sz="2400" dirty="0"/>
          </a:p>
        </p:txBody>
      </p:sp>
    </p:spTree>
    <p:extLst>
      <p:ext uri="{BB962C8B-B14F-4D97-AF65-F5344CB8AC3E}">
        <p14:creationId xmlns:p14="http://schemas.microsoft.com/office/powerpoint/2010/main" val="3699212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8994</TotalTime>
  <Words>1429</Words>
  <Application>Microsoft Office PowerPoint</Application>
  <PresentationFormat>Widescreen</PresentationFormat>
  <Paragraphs>140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Arial-BoldMT</vt:lpstr>
      <vt:lpstr>ArialMT</vt:lpstr>
      <vt:lpstr>Bookman Old Style</vt:lpstr>
      <vt:lpstr>Rockwell</vt:lpstr>
      <vt:lpstr>Symbol</vt:lpstr>
      <vt:lpstr>Damask</vt:lpstr>
      <vt:lpstr>ABOVE BULLYING</vt:lpstr>
      <vt:lpstr>WHAT is bullying?</vt:lpstr>
      <vt:lpstr> Types  of Bullying:</vt:lpstr>
      <vt:lpstr>DIRECT Bullying Rolls </vt:lpstr>
      <vt:lpstr>Indirect Bullying Roles</vt:lpstr>
      <vt:lpstr>The BEST Role to Play:  The UPSTANDER</vt:lpstr>
      <vt:lpstr>Cyberbullying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teach students to use the Grandma Test…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ABOVE BULLYING</dc:title>
  <dc:creator>Eileen Turay</dc:creator>
  <cp:lastModifiedBy>Kimberly David</cp:lastModifiedBy>
  <cp:revision>32</cp:revision>
  <cp:lastPrinted>2016-12-05T17:29:04Z</cp:lastPrinted>
  <dcterms:created xsi:type="dcterms:W3CDTF">2015-10-14T19:36:20Z</dcterms:created>
  <dcterms:modified xsi:type="dcterms:W3CDTF">2017-01-13T18:59:53Z</dcterms:modified>
</cp:coreProperties>
</file>